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handoutMasterIdLst>
    <p:handoutMasterId r:id="rId13"/>
  </p:handoutMasterIdLst>
  <p:sldIdLst>
    <p:sldId id="256" r:id="rId2"/>
    <p:sldId id="257" r:id="rId3"/>
    <p:sldId id="259" r:id="rId4"/>
    <p:sldId id="260" r:id="rId5"/>
    <p:sldId id="261" r:id="rId6"/>
    <p:sldId id="262" r:id="rId7"/>
    <p:sldId id="258" r:id="rId8"/>
    <p:sldId id="263" r:id="rId9"/>
    <p:sldId id="264" r:id="rId10"/>
    <p:sldId id="265" r:id="rId11"/>
  </p:sldIdLst>
  <p:sldSz cx="9144000" cy="6858000" type="screen4x3"/>
  <p:notesSz cx="7023100" cy="9309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386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343" cy="465455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8132" y="0"/>
            <a:ext cx="3043343" cy="465455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r">
              <a:defRPr sz="1200"/>
            </a:lvl1pPr>
          </a:lstStyle>
          <a:p>
            <a:fld id="{39230A22-7E6D-4E00-B849-82BFDA489748}" type="datetimeFigureOut">
              <a:rPr lang="en-US" smtClean="0"/>
              <a:t>10/20/2018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42029"/>
            <a:ext cx="3043343" cy="465455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8132" y="8842029"/>
            <a:ext cx="3043343" cy="465455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r">
              <a:defRPr sz="1200"/>
            </a:lvl1pPr>
          </a:lstStyle>
          <a:p>
            <a:fld id="{2B29C720-A55B-4CCE-BEC9-2E8161D4C6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771208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343" cy="465455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8132" y="0"/>
            <a:ext cx="3043343" cy="465455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r">
              <a:defRPr sz="1200"/>
            </a:lvl1pPr>
          </a:lstStyle>
          <a:p>
            <a:fld id="{8316C1AD-8EDE-40FC-8EF0-88330FC241E5}" type="datetimeFigureOut">
              <a:rPr lang="en-US" smtClean="0"/>
              <a:t>10/20/2018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4275" y="698500"/>
            <a:ext cx="4654550" cy="34909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324" tIns="46662" rIns="93324" bIns="46662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2310" y="4421823"/>
            <a:ext cx="5618480" cy="4189095"/>
          </a:xfrm>
          <a:prstGeom prst="rect">
            <a:avLst/>
          </a:prstGeom>
        </p:spPr>
        <p:txBody>
          <a:bodyPr vert="horz" lIns="93324" tIns="46662" rIns="93324" bIns="46662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2029"/>
            <a:ext cx="3043343" cy="465455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8132" y="8842029"/>
            <a:ext cx="3043343" cy="465455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r">
              <a:defRPr sz="1200"/>
            </a:lvl1pPr>
          </a:lstStyle>
          <a:p>
            <a:fld id="{11412AFB-BD8F-4D1F-A9DD-13B3B64E44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06465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Not the usual language regarding disparities which I’ll discuss later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412AFB-BD8F-4D1F-A9DD-13B3B64E4412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976873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Most of the analyses are</a:t>
            </a:r>
            <a:r>
              <a:rPr lang="en-US" baseline="0" dirty="0" smtClean="0"/>
              <a:t> based on a merged datasets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412AFB-BD8F-4D1F-A9DD-13B3B64E4412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807612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Arrests are tricky</a:t>
            </a:r>
            <a:r>
              <a:rPr lang="en-US" baseline="0" dirty="0" smtClean="0"/>
              <a:t> because not a lot of them overall arrest rate well below 1%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412AFB-BD8F-4D1F-A9DD-13B3B64E4412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995356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79% of</a:t>
            </a:r>
            <a:r>
              <a:rPr lang="en-US" baseline="0" dirty="0" smtClean="0"/>
              <a:t> schools with police only have no arrests</a:t>
            </a:r>
          </a:p>
          <a:p>
            <a:r>
              <a:rPr lang="en-US" baseline="0" dirty="0" smtClean="0"/>
              <a:t>67.6% of schools with both police and guards have no arrests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80% OF LOW ARREST SCHOOL HAVE POLICE OR BOTH</a:t>
            </a:r>
          </a:p>
          <a:p>
            <a:r>
              <a:rPr lang="en-US" dirty="0" smtClean="0"/>
              <a:t>93% OF HIGH ARREST SCHOOLS HAVE POLICE OR BOTH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412AFB-BD8F-4D1F-A9DD-13B3B64E4412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424761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Talk</a:t>
            </a:r>
            <a:r>
              <a:rPr lang="en-US" baseline="0" dirty="0" smtClean="0"/>
              <a:t> about DV contrasts Low vs Zero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412AFB-BD8F-4D1F-A9DD-13B3B64E4412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215202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aseline="0" dirty="0" smtClean="0"/>
              <a:t>Recall that 79% of police only schools and 67.6% of both school have no arrests, so something is different/working</a:t>
            </a:r>
          </a:p>
          <a:p>
            <a:endParaRPr lang="en-US" baseline="0" dirty="0" smtClean="0"/>
          </a:p>
          <a:p>
            <a:r>
              <a:rPr lang="en-US" baseline="0" dirty="0" smtClean="0"/>
              <a:t>Let’s look at the 70% of schools that have police (46% police only; 24% both)</a:t>
            </a:r>
          </a:p>
          <a:p>
            <a:r>
              <a:rPr lang="en-US" baseline="0" dirty="0" smtClean="0"/>
              <a:t>Hi arrest vs 0 (maintain discipline = 85%; record/report discipline = 92%; define student behavior as crime 95%)</a:t>
            </a:r>
          </a:p>
          <a:p>
            <a:endParaRPr lang="en-US" baseline="0" dirty="0" smtClean="0"/>
          </a:p>
          <a:p>
            <a:r>
              <a:rPr lang="en-US" baseline="0" dirty="0" smtClean="0"/>
              <a:t>Police vs Both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412AFB-BD8F-4D1F-A9DD-13B3B64E4412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768351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So</a:t>
            </a:r>
            <a:r>
              <a:rPr lang="en-US" baseline="0" dirty="0" smtClean="0"/>
              <a:t> ideally we would have a measure of disproportion that we could calculate for each student but particularly once we merge the CRDC with the 1500 schools with SSOCS there’s not much variability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412AFB-BD8F-4D1F-A9DD-13B3B64E4412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856317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Questions:  What’s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412AFB-BD8F-4D1F-A9DD-13B3B64E4412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38109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87C64-677F-48E5-A50A-06A58E1CDDD8}" type="datetimeFigureOut">
              <a:rPr lang="en-US" smtClean="0"/>
              <a:t>10/20/2018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5872C6-364F-4435-9FA4-36E83449463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87C64-677F-48E5-A50A-06A58E1CDDD8}" type="datetimeFigureOut">
              <a:rPr lang="en-US" smtClean="0"/>
              <a:t>10/20/2018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5872C6-364F-4435-9FA4-36E83449463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87C64-677F-48E5-A50A-06A58E1CDDD8}" type="datetimeFigureOut">
              <a:rPr lang="en-US" smtClean="0"/>
              <a:t>10/20/2018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5872C6-364F-4435-9FA4-36E83449463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87C64-677F-48E5-A50A-06A58E1CDDD8}" type="datetimeFigureOut">
              <a:rPr lang="en-US" smtClean="0"/>
              <a:t>10/20/2018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5872C6-364F-4435-9FA4-36E83449463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87C64-677F-48E5-A50A-06A58E1CDDD8}" type="datetimeFigureOut">
              <a:rPr lang="en-US" smtClean="0"/>
              <a:t>10/20/2018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5872C6-364F-4435-9FA4-36E83449463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87C64-677F-48E5-A50A-06A58E1CDDD8}" type="datetimeFigureOut">
              <a:rPr lang="en-US" smtClean="0"/>
              <a:t>10/20/2018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5872C6-364F-4435-9FA4-36E83449463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87C64-677F-48E5-A50A-06A58E1CDDD8}" type="datetimeFigureOut">
              <a:rPr lang="en-US" smtClean="0"/>
              <a:t>10/20/2018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5872C6-364F-4435-9FA4-36E83449463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87C64-677F-48E5-A50A-06A58E1CDDD8}" type="datetimeFigureOut">
              <a:rPr lang="en-US" smtClean="0"/>
              <a:t>10/20/2018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5872C6-364F-4435-9FA4-36E83449463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87C64-677F-48E5-A50A-06A58E1CDDD8}" type="datetimeFigureOut">
              <a:rPr lang="en-US" smtClean="0"/>
              <a:t>10/20/2018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5872C6-364F-4435-9FA4-36E83449463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87C64-677F-48E5-A50A-06A58E1CDDD8}" type="datetimeFigureOut">
              <a:rPr lang="en-US" smtClean="0"/>
              <a:t>10/20/2018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5872C6-364F-4435-9FA4-36E834494632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87C64-677F-48E5-A50A-06A58E1CDDD8}" type="datetimeFigureOut">
              <a:rPr lang="en-US" smtClean="0"/>
              <a:t>10/20/2018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35872C6-364F-4435-9FA4-36E834494632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235872C6-364F-4435-9FA4-36E834494632}" type="slidenum">
              <a:rPr lang="en-US" smtClean="0"/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D7887C64-677F-48E5-A50A-06A58E1CDDD8}" type="datetimeFigureOut">
              <a:rPr lang="en-US" smtClean="0"/>
              <a:t>10/20/2018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066800"/>
            <a:ext cx="7543800" cy="2593975"/>
          </a:xfrm>
        </p:spPr>
        <p:txBody>
          <a:bodyPr/>
          <a:lstStyle/>
          <a:p>
            <a:r>
              <a:rPr lang="en-US" dirty="0" smtClean="0"/>
              <a:t>School Security Personnel and Student Arrests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600200"/>
          </a:xfrm>
        </p:spPr>
        <p:txBody>
          <a:bodyPr>
            <a:normAutofit/>
          </a:bodyPr>
          <a:lstStyle/>
          <a:p>
            <a:pPr algn="ctr"/>
            <a:r>
              <a:rPr lang="en-US" dirty="0" smtClean="0"/>
              <a:t>Tim </a:t>
            </a:r>
            <a:r>
              <a:rPr lang="en-US" dirty="0" err="1" smtClean="0"/>
              <a:t>Servoss</a:t>
            </a:r>
            <a:endParaRPr lang="en-US" dirty="0" smtClean="0"/>
          </a:p>
          <a:p>
            <a:pPr algn="ctr"/>
            <a:r>
              <a:rPr lang="en-US" dirty="0" err="1" smtClean="0"/>
              <a:t>Canisius</a:t>
            </a:r>
            <a:r>
              <a:rPr lang="en-US" dirty="0" smtClean="0"/>
              <a:t> College</a:t>
            </a:r>
          </a:p>
          <a:p>
            <a:pPr algn="ctr"/>
            <a:r>
              <a:rPr lang="en-US" dirty="0" smtClean="0"/>
              <a:t>10/22/18</a:t>
            </a:r>
          </a:p>
          <a:p>
            <a:pPr algn="ctr"/>
            <a:r>
              <a:rPr lang="en-US" dirty="0" smtClean="0"/>
              <a:t>servosst@canisius.edu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2431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Unanswered questions/issues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is the dynamic in schools with both police and guards that appears to be particularly related to arresting students?</a:t>
            </a:r>
          </a:p>
          <a:p>
            <a:endParaRPr lang="en-US" dirty="0"/>
          </a:p>
          <a:p>
            <a:r>
              <a:rPr lang="en-US" dirty="0" smtClean="0"/>
              <a:t>Is the absence of arresting students sufficient rationale for having police in schools?</a:t>
            </a:r>
          </a:p>
          <a:p>
            <a:endParaRPr lang="en-US" dirty="0"/>
          </a:p>
          <a:p>
            <a:r>
              <a:rPr lang="en-US" dirty="0" smtClean="0"/>
              <a:t>Data issues</a:t>
            </a:r>
          </a:p>
          <a:p>
            <a:pPr lvl="1"/>
            <a:r>
              <a:rPr lang="en-US" dirty="0" smtClean="0"/>
              <a:t>Underreporting of arrests</a:t>
            </a:r>
          </a:p>
          <a:p>
            <a:pPr lvl="1"/>
            <a:r>
              <a:rPr lang="en-US" dirty="0" smtClean="0"/>
              <a:t>School-level measure of disproportionality for arrests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03104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31845"/>
            <a:ext cx="7620000" cy="882555"/>
          </a:xfrm>
        </p:spPr>
        <p:txBody>
          <a:bodyPr/>
          <a:lstStyle/>
          <a:p>
            <a:r>
              <a:rPr lang="en-US" dirty="0" smtClean="0"/>
              <a:t>Research Questions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7620000" cy="5257800"/>
          </a:xfrm>
        </p:spPr>
        <p:txBody>
          <a:bodyPr>
            <a:normAutofit/>
          </a:bodyPr>
          <a:lstStyle/>
          <a:p>
            <a:endParaRPr lang="en-US" sz="2800" dirty="0" smtClean="0"/>
          </a:p>
          <a:p>
            <a:r>
              <a:rPr lang="en-US" sz="2800" dirty="0" smtClean="0"/>
              <a:t>Is the presence of security personnel (SROs and/or guards) associated with an increase in overall student arrests?</a:t>
            </a:r>
          </a:p>
          <a:p>
            <a:endParaRPr lang="en-US" sz="2800" dirty="0" smtClean="0"/>
          </a:p>
          <a:p>
            <a:endParaRPr lang="en-US" sz="2800" dirty="0"/>
          </a:p>
          <a:p>
            <a:r>
              <a:rPr lang="en-US" sz="2800" dirty="0"/>
              <a:t>Is the presence of security personnel (SROs and/or guards) associated with an increase in </a:t>
            </a:r>
            <a:r>
              <a:rPr lang="en-US" sz="2800" dirty="0" smtClean="0"/>
              <a:t>Black </a:t>
            </a:r>
            <a:r>
              <a:rPr lang="en-US" sz="2800" dirty="0"/>
              <a:t>student arrests?</a:t>
            </a:r>
          </a:p>
          <a:p>
            <a:endParaRPr lang="en-US" sz="2800" dirty="0" smtClean="0"/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1955742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7620000" cy="838200"/>
          </a:xfrm>
        </p:spPr>
        <p:txBody>
          <a:bodyPr/>
          <a:lstStyle/>
          <a:p>
            <a:r>
              <a:rPr lang="en-US" dirty="0" smtClean="0"/>
              <a:t>Data and Measures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7620000" cy="5410200"/>
          </a:xfrm>
        </p:spPr>
        <p:txBody>
          <a:bodyPr>
            <a:normAutofit/>
          </a:bodyPr>
          <a:lstStyle/>
          <a:p>
            <a:r>
              <a:rPr lang="en-US" dirty="0" smtClean="0"/>
              <a:t>2015-2016 Civil Rights Data Collection (CRDC)</a:t>
            </a:r>
          </a:p>
          <a:p>
            <a:pPr lvl="1"/>
            <a:r>
              <a:rPr lang="en-US" dirty="0"/>
              <a:t>Universe of schools (n = 96,360)</a:t>
            </a:r>
          </a:p>
          <a:p>
            <a:pPr lvl="1"/>
            <a:r>
              <a:rPr lang="en-US" dirty="0"/>
              <a:t>Arrests disaggregated by race and sex</a:t>
            </a:r>
          </a:p>
          <a:p>
            <a:pPr lvl="2"/>
            <a:r>
              <a:rPr lang="en-US" dirty="0"/>
              <a:t>Underreported</a:t>
            </a:r>
          </a:p>
          <a:p>
            <a:pPr lvl="2"/>
            <a:r>
              <a:rPr lang="en-US" dirty="0"/>
              <a:t>Cleaned at both the district and school level</a:t>
            </a:r>
          </a:p>
          <a:p>
            <a:pPr lvl="1"/>
            <a:r>
              <a:rPr lang="en-US" dirty="0"/>
              <a:t>School security personnel</a:t>
            </a:r>
          </a:p>
          <a:p>
            <a:pPr lvl="2"/>
            <a:r>
              <a:rPr lang="en-US" dirty="0"/>
              <a:t>FTE law enforcement officers and security guards</a:t>
            </a:r>
          </a:p>
          <a:p>
            <a:pPr lvl="2"/>
            <a:r>
              <a:rPr lang="en-US" dirty="0"/>
              <a:t>Due to processing error set to missing for 69k schools</a:t>
            </a:r>
          </a:p>
          <a:p>
            <a:endParaRPr lang="en-US" dirty="0" smtClean="0"/>
          </a:p>
          <a:p>
            <a:r>
              <a:rPr lang="en-US" dirty="0" smtClean="0"/>
              <a:t>2015-2016 School Survey on Crime and Safety (SSOCS)</a:t>
            </a:r>
          </a:p>
          <a:p>
            <a:pPr lvl="1"/>
            <a:r>
              <a:rPr lang="en-US" dirty="0" smtClean="0"/>
              <a:t>Nationally representative sample</a:t>
            </a:r>
          </a:p>
          <a:p>
            <a:pPr lvl="2"/>
            <a:r>
              <a:rPr lang="en-US" dirty="0" smtClean="0"/>
              <a:t>Middle and high schools (n = 1500)</a:t>
            </a:r>
          </a:p>
          <a:p>
            <a:pPr lvl="1"/>
            <a:r>
              <a:rPr lang="en-US" dirty="0" smtClean="0"/>
              <a:t>Security: personnel and non-personnel</a:t>
            </a:r>
          </a:p>
          <a:p>
            <a:pPr lvl="1"/>
            <a:r>
              <a:rPr lang="en-US" dirty="0" smtClean="0"/>
              <a:t>School characteristics: </a:t>
            </a:r>
            <a:r>
              <a:rPr lang="en-US" dirty="0" err="1" smtClean="0"/>
              <a:t>urbanicity</a:t>
            </a:r>
            <a:r>
              <a:rPr lang="en-US" dirty="0" smtClean="0"/>
              <a:t>, region, SES, neighborhood crime, academics, misbehavior and crime in the school</a:t>
            </a:r>
          </a:p>
        </p:txBody>
      </p:sp>
    </p:spTree>
    <p:extLst>
      <p:ext uri="{BB962C8B-B14F-4D97-AF65-F5344CB8AC3E}">
        <p14:creationId xmlns:p14="http://schemas.microsoft.com/office/powerpoint/2010/main" val="17163396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7620000" cy="685800"/>
          </a:xfrm>
        </p:spPr>
        <p:txBody>
          <a:bodyPr/>
          <a:lstStyle/>
          <a:p>
            <a:r>
              <a:rPr lang="en-US" dirty="0" smtClean="0"/>
              <a:t>Measures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7620000" cy="5562600"/>
          </a:xfrm>
        </p:spPr>
        <p:txBody>
          <a:bodyPr/>
          <a:lstStyle/>
          <a:p>
            <a:r>
              <a:rPr lang="en-US" dirty="0" smtClean="0"/>
              <a:t>Security</a:t>
            </a:r>
          </a:p>
          <a:p>
            <a:pPr lvl="1"/>
            <a:r>
              <a:rPr lang="en-US" dirty="0" smtClean="0"/>
              <a:t>Personnel: Each school categorized as having None (23%), Guard Only (7%), Police Only (46%), Both Guards and Police (24%)</a:t>
            </a:r>
          </a:p>
          <a:p>
            <a:pPr lvl="1"/>
            <a:r>
              <a:rPr lang="en-US" dirty="0" smtClean="0"/>
              <a:t>Non-personnel security scaled using dichotomous </a:t>
            </a:r>
            <a:r>
              <a:rPr lang="en-US" dirty="0" err="1" smtClean="0"/>
              <a:t>Rasch</a:t>
            </a:r>
            <a:r>
              <a:rPr lang="en-US" dirty="0" smtClean="0"/>
              <a:t> model</a:t>
            </a:r>
          </a:p>
          <a:p>
            <a:r>
              <a:rPr lang="en-US" dirty="0" smtClean="0"/>
              <a:t>Arrests</a:t>
            </a:r>
          </a:p>
          <a:p>
            <a:pPr lvl="1"/>
            <a:r>
              <a:rPr lang="en-US" dirty="0" smtClean="0"/>
              <a:t>Low frequency outcome</a:t>
            </a:r>
          </a:p>
          <a:p>
            <a:pPr lvl="1"/>
            <a:r>
              <a:rPr lang="en-US" dirty="0" smtClean="0"/>
              <a:t>89% of schools in sample have none</a:t>
            </a:r>
          </a:p>
          <a:p>
            <a:pPr lvl="1"/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28841089"/>
              </p:ext>
            </p:extLst>
          </p:nvPr>
        </p:nvGraphicFramePr>
        <p:xfrm>
          <a:off x="304800" y="3429000"/>
          <a:ext cx="7620000" cy="3235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14600"/>
                <a:gridCol w="2057400"/>
                <a:gridCol w="1676400"/>
                <a:gridCol w="1371600"/>
              </a:tblGrid>
              <a:tr h="462280">
                <a:tc>
                  <a:txBody>
                    <a:bodyPr/>
                    <a:lstStyle/>
                    <a:p>
                      <a:r>
                        <a:rPr lang="en-US" dirty="0" smtClean="0"/>
                        <a:t>Size Cat</a:t>
                      </a:r>
                      <a:endParaRPr lang="en-US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Arrest</a:t>
                      </a:r>
                      <a:r>
                        <a:rPr lang="en-US" baseline="0" dirty="0" smtClean="0"/>
                        <a:t> Group</a:t>
                      </a:r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6228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Zero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Low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High</a:t>
                      </a:r>
                      <a:endParaRPr lang="en-US" dirty="0"/>
                    </a:p>
                  </a:txBody>
                  <a:tcPr/>
                </a:tc>
              </a:tr>
              <a:tr h="462280">
                <a:tc>
                  <a:txBody>
                    <a:bodyPr/>
                    <a:lstStyle/>
                    <a:p>
                      <a:r>
                        <a:rPr lang="en-US" dirty="0" smtClean="0"/>
                        <a:t>Small (1-474)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1-2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&gt;2</a:t>
                      </a:r>
                      <a:endParaRPr lang="en-US" dirty="0"/>
                    </a:p>
                  </a:txBody>
                  <a:tcPr/>
                </a:tc>
              </a:tr>
              <a:tr h="462280">
                <a:tc>
                  <a:txBody>
                    <a:bodyPr/>
                    <a:lstStyle/>
                    <a:p>
                      <a:r>
                        <a:rPr lang="en-US" dirty="0" smtClean="0"/>
                        <a:t>Medium (475-870)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1-4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&gt;4</a:t>
                      </a:r>
                      <a:endParaRPr lang="en-US" dirty="0"/>
                    </a:p>
                  </a:txBody>
                  <a:tcPr/>
                </a:tc>
              </a:tr>
              <a:tr h="462280">
                <a:tc>
                  <a:txBody>
                    <a:bodyPr/>
                    <a:lstStyle/>
                    <a:p>
                      <a:r>
                        <a:rPr lang="en-US" dirty="0" smtClean="0"/>
                        <a:t>Large (&gt;870)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1-7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&gt;7</a:t>
                      </a:r>
                      <a:endParaRPr lang="en-US" dirty="0"/>
                    </a:p>
                  </a:txBody>
                  <a:tcPr/>
                </a:tc>
              </a:tr>
              <a:tr h="462280">
                <a:tc>
                  <a:txBody>
                    <a:bodyPr/>
                    <a:lstStyle/>
                    <a:p>
                      <a:r>
                        <a:rPr lang="en-US" dirty="0" smtClean="0"/>
                        <a:t>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1063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85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43</a:t>
                      </a:r>
                      <a:endParaRPr lang="en-US" dirty="0"/>
                    </a:p>
                  </a:txBody>
                  <a:tcPr/>
                </a:tc>
              </a:tr>
              <a:tr h="462280">
                <a:tc>
                  <a:txBody>
                    <a:bodyPr/>
                    <a:lstStyle/>
                    <a:p>
                      <a:r>
                        <a:rPr lang="en-US" dirty="0" smtClean="0"/>
                        <a:t> Avg. Arrests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2.38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20.64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696338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7620000" cy="685800"/>
          </a:xfrm>
        </p:spPr>
        <p:txBody>
          <a:bodyPr/>
          <a:lstStyle/>
          <a:p>
            <a:r>
              <a:rPr lang="en-US" dirty="0" smtClean="0"/>
              <a:t>Personnel and Arrests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63165098"/>
              </p:ext>
            </p:extLst>
          </p:nvPr>
        </p:nvGraphicFramePr>
        <p:xfrm>
          <a:off x="457200" y="1143000"/>
          <a:ext cx="7620000" cy="222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05000"/>
                <a:gridCol w="1905000"/>
                <a:gridCol w="1905000"/>
                <a:gridCol w="19050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Personnel</a:t>
                      </a:r>
                      <a:endParaRPr lang="en-US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Arrest Group (ROW</a:t>
                      </a:r>
                      <a:r>
                        <a:rPr lang="en-US" baseline="0" dirty="0" smtClean="0"/>
                        <a:t> %)</a:t>
                      </a:r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Category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ZERO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LOW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HIGH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NONE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90.9%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8.2%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0.9%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GUARD</a:t>
                      </a:r>
                      <a:r>
                        <a:rPr lang="en-US" baseline="0" dirty="0" smtClean="0"/>
                        <a:t> ONLY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80.2%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16.3%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3.5%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POLICE ONLY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79.1%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14.5%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6.4%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BOTH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67.6%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19.6%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12.8%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7" name="Content Placeholder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28732334"/>
              </p:ext>
            </p:extLst>
          </p:nvPr>
        </p:nvGraphicFramePr>
        <p:xfrm>
          <a:off x="533400" y="3962400"/>
          <a:ext cx="7620000" cy="222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05000"/>
                <a:gridCol w="1905000"/>
                <a:gridCol w="1905000"/>
                <a:gridCol w="19050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Personnel</a:t>
                      </a:r>
                      <a:endParaRPr lang="en-US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Arrest Group (COLUMN</a:t>
                      </a:r>
                      <a:r>
                        <a:rPr lang="en-US" baseline="0" dirty="0" smtClean="0"/>
                        <a:t> %)</a:t>
                      </a:r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Category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ZERO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LOW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HIGH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NONE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27.5%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13.8%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3.5%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GUARD</a:t>
                      </a:r>
                      <a:r>
                        <a:rPr lang="en-US" baseline="0" dirty="0" smtClean="0"/>
                        <a:t> ONLY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6.6%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7.4%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3.5%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POLICE ONLY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45.8%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46.6%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45.9%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BOTH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20.1%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32.3%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47.1%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734460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76200"/>
            <a:ext cx="9067800" cy="838200"/>
          </a:xfrm>
        </p:spPr>
        <p:txBody>
          <a:bodyPr/>
          <a:lstStyle/>
          <a:p>
            <a:r>
              <a:rPr lang="en-US" dirty="0" smtClean="0"/>
              <a:t>Multiple Regression (multinomial)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67214695"/>
              </p:ext>
            </p:extLst>
          </p:nvPr>
        </p:nvGraphicFramePr>
        <p:xfrm>
          <a:off x="457200" y="1066800"/>
          <a:ext cx="7620000" cy="5090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10000"/>
                <a:gridCol w="38100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Low vs Zero Arrests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High vs Zero Arrests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dirty="0" err="1" smtClean="0"/>
                        <a:t>Urbanicity</a:t>
                      </a:r>
                      <a:r>
                        <a:rPr lang="en-US" dirty="0" smtClean="0"/>
                        <a:t> (town</a:t>
                      </a:r>
                      <a:r>
                        <a:rPr lang="en-US" baseline="0" dirty="0" smtClean="0"/>
                        <a:t> &lt; rural)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err="1" smtClean="0"/>
                        <a:t>Urbanicity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smtClean="0"/>
                        <a:t>(No</a:t>
                      </a:r>
                      <a:r>
                        <a:rPr lang="en-US" baseline="0" dirty="0" smtClean="0"/>
                        <a:t>)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Region (South</a:t>
                      </a:r>
                      <a:r>
                        <a:rPr lang="en-US" baseline="0" dirty="0" smtClean="0"/>
                        <a:t> 2.7x  &gt; Midwest)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Region </a:t>
                      </a:r>
                      <a:r>
                        <a:rPr lang="en-US" dirty="0" smtClean="0"/>
                        <a:t>(No</a:t>
                      </a:r>
                      <a:r>
                        <a:rPr lang="en-US" baseline="0" dirty="0" smtClean="0"/>
                        <a:t>)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Neighborhood crime (No)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Neighborhood crime (No)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%Free</a:t>
                      </a:r>
                      <a:r>
                        <a:rPr lang="en-US" baseline="0" dirty="0" smtClean="0"/>
                        <a:t> lunch (No)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%Free</a:t>
                      </a:r>
                      <a:r>
                        <a:rPr lang="en-US" baseline="0" dirty="0" smtClean="0"/>
                        <a:t> lunch (No)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% students &lt;15</a:t>
                      </a:r>
                      <a:r>
                        <a:rPr lang="en-US" baseline="30000" dirty="0" smtClean="0"/>
                        <a:t>th</a:t>
                      </a:r>
                      <a:r>
                        <a:rPr lang="en-US" baseline="0" dirty="0" smtClean="0"/>
                        <a:t> percentile (No)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% students &lt;15</a:t>
                      </a:r>
                      <a:r>
                        <a:rPr lang="en-US" baseline="30000" dirty="0" smtClean="0"/>
                        <a:t>th</a:t>
                      </a:r>
                      <a:r>
                        <a:rPr lang="en-US" baseline="0" dirty="0" smtClean="0"/>
                        <a:t> percentile (No)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School</a:t>
                      </a:r>
                      <a:r>
                        <a:rPr lang="en-US" baseline="0" dirty="0" smtClean="0"/>
                        <a:t> misbehavior (No)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School</a:t>
                      </a:r>
                      <a:r>
                        <a:rPr lang="en-US" baseline="0" dirty="0" smtClean="0"/>
                        <a:t> misbehavior </a:t>
                      </a:r>
                      <a:r>
                        <a:rPr lang="en-US" baseline="0" dirty="0" smtClean="0"/>
                        <a:t>(Yes; 1.26)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School crime (Moderate 3.0x</a:t>
                      </a:r>
                      <a:r>
                        <a:rPr lang="en-US" baseline="0" dirty="0" smtClean="0"/>
                        <a:t> &gt; Low; High 4.3x &gt; Low)</a:t>
                      </a:r>
                      <a:endParaRPr 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School crime (Moderate </a:t>
                      </a:r>
                      <a:r>
                        <a:rPr lang="en-US" dirty="0" smtClean="0"/>
                        <a:t>4.1x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smtClean="0"/>
                        <a:t>&gt; Low; High </a:t>
                      </a:r>
                      <a:r>
                        <a:rPr lang="en-US" baseline="0" dirty="0" smtClean="0"/>
                        <a:t>7.7x </a:t>
                      </a:r>
                      <a:r>
                        <a:rPr lang="en-US" baseline="0" dirty="0" smtClean="0"/>
                        <a:t>&gt; Low)</a:t>
                      </a:r>
                      <a:endParaRPr lang="en-US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Security measures (No)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Security measures (No)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Security</a:t>
                      </a:r>
                      <a:r>
                        <a:rPr lang="en-US" baseline="0" dirty="0" smtClean="0"/>
                        <a:t> personnel (No)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Security</a:t>
                      </a:r>
                      <a:r>
                        <a:rPr lang="en-US" baseline="0" dirty="0" smtClean="0"/>
                        <a:t> personnel </a:t>
                      </a:r>
                      <a:r>
                        <a:rPr lang="en-US" baseline="0" dirty="0" smtClean="0"/>
                        <a:t>(Yes)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baseline="0" dirty="0" smtClean="0"/>
                        <a:t>   --No effect of Guards only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   --Police only 3.8x</a:t>
                      </a:r>
                      <a:r>
                        <a:rPr lang="en-US" baseline="0" dirty="0" smtClean="0"/>
                        <a:t> &gt; No personnel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   --Both 4.6x &gt; No personnel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047520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ontent Placeholder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43788494"/>
              </p:ext>
            </p:extLst>
          </p:nvPr>
        </p:nvGraphicFramePr>
        <p:xfrm>
          <a:off x="304800" y="152400"/>
          <a:ext cx="8077200" cy="655320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88636"/>
                <a:gridCol w="1534668"/>
                <a:gridCol w="1453896"/>
              </a:tblGrid>
              <a:tr h="672397">
                <a:tc>
                  <a:txBody>
                    <a:bodyPr/>
                    <a:lstStyle/>
                    <a:p>
                      <a:r>
                        <a:rPr lang="en-US" dirty="0" smtClean="0"/>
                        <a:t>Roles that</a:t>
                      </a:r>
                      <a:r>
                        <a:rPr lang="en-US" baseline="0" dirty="0" smtClean="0"/>
                        <a:t> SROs play and their relationship to student arrests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Hi Arrest vs. Zero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Both vs. Police Only</a:t>
                      </a:r>
                      <a:endParaRPr lang="en-US" dirty="0"/>
                    </a:p>
                  </a:txBody>
                  <a:tcPr/>
                </a:tc>
              </a:tr>
              <a:tr h="389563">
                <a:tc>
                  <a:txBody>
                    <a:bodyPr/>
                    <a:lstStyle/>
                    <a:p>
                      <a:r>
                        <a:rPr lang="en-US" dirty="0" smtClean="0"/>
                        <a:t>Motor vehicle</a:t>
                      </a:r>
                      <a:r>
                        <a:rPr lang="en-US" baseline="0" dirty="0" smtClean="0"/>
                        <a:t> traffic control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89563">
                <a:tc>
                  <a:txBody>
                    <a:bodyPr/>
                    <a:lstStyle/>
                    <a:p>
                      <a:r>
                        <a:rPr lang="en-US" dirty="0" smtClean="0"/>
                        <a:t>Security enforcement and patrol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89563">
                <a:tc>
                  <a:txBody>
                    <a:bodyPr/>
                    <a:lstStyle/>
                    <a:p>
                      <a:r>
                        <a:rPr lang="en-US" dirty="0" smtClean="0"/>
                        <a:t>Maintaining school discipline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672397">
                <a:tc>
                  <a:txBody>
                    <a:bodyPr/>
                    <a:lstStyle/>
                    <a:p>
                      <a:r>
                        <a:rPr lang="en-US" dirty="0" smtClean="0"/>
                        <a:t>Coordinating with local police and emergency teams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672397">
                <a:tc>
                  <a:txBody>
                    <a:bodyPr/>
                    <a:lstStyle/>
                    <a:p>
                      <a:r>
                        <a:rPr lang="en-US" dirty="0" smtClean="0"/>
                        <a:t>Identifying problems</a:t>
                      </a:r>
                      <a:r>
                        <a:rPr lang="en-US" baseline="0" dirty="0" smtClean="0"/>
                        <a:t> in the school and proactively seeking solutions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672397">
                <a:tc>
                  <a:txBody>
                    <a:bodyPr/>
                    <a:lstStyle/>
                    <a:p>
                      <a:r>
                        <a:rPr lang="en-US" dirty="0" smtClean="0"/>
                        <a:t>Training teachers/staff</a:t>
                      </a:r>
                      <a:r>
                        <a:rPr lang="en-US" baseline="0" dirty="0" smtClean="0"/>
                        <a:t> in school safety or crime prevention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89563">
                <a:tc>
                  <a:txBody>
                    <a:bodyPr/>
                    <a:lstStyle/>
                    <a:p>
                      <a:r>
                        <a:rPr lang="en-US" dirty="0" smtClean="0"/>
                        <a:t>Mentoring students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672397">
                <a:tc>
                  <a:txBody>
                    <a:bodyPr/>
                    <a:lstStyle/>
                    <a:p>
                      <a:r>
                        <a:rPr lang="en-US" dirty="0" smtClean="0"/>
                        <a:t>Teaching a law-related</a:t>
                      </a:r>
                      <a:r>
                        <a:rPr lang="en-US" baseline="0" dirty="0" smtClean="0"/>
                        <a:t> education course or training students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672397">
                <a:tc>
                  <a:txBody>
                    <a:bodyPr/>
                    <a:lstStyle/>
                    <a:p>
                      <a:r>
                        <a:rPr lang="en-US" dirty="0" smtClean="0"/>
                        <a:t>Recording/reporting discipline problems to school</a:t>
                      </a:r>
                      <a:r>
                        <a:rPr lang="en-US" baseline="0" dirty="0" smtClean="0"/>
                        <a:t> authorities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960567">
                <a:tc>
                  <a:txBody>
                    <a:bodyPr/>
                    <a:lstStyle/>
                    <a:p>
                      <a:r>
                        <a:rPr lang="en-US" dirty="0" smtClean="0"/>
                        <a:t>Providing information to school authorities about the legal definitions of behavior for recording/reporting purposes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5798024" y="771520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NO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798024" y="1230658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NO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5878773" y="4572000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NO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5878773" y="4038600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NO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5853184" y="3429000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NO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5853184" y="2165866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NO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5874224" y="2743200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NO</a:t>
            </a:r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5607524" y="1611868"/>
            <a:ext cx="1447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YES! (3.62)</a:t>
            </a:r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5607524" y="5181600"/>
            <a:ext cx="1447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YES! (3.42)</a:t>
            </a:r>
            <a:endParaRPr lang="en-US" dirty="0"/>
          </a:p>
        </p:txBody>
      </p:sp>
      <p:sp>
        <p:nvSpPr>
          <p:cNvPr id="19" name="TextBox 18"/>
          <p:cNvSpPr txBox="1"/>
          <p:nvPr/>
        </p:nvSpPr>
        <p:spPr>
          <a:xfrm>
            <a:off x="5607524" y="6019800"/>
            <a:ext cx="1447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YES! (5.40)</a:t>
            </a:r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7391400" y="771520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NO</a:t>
            </a:r>
            <a:endParaRPr lang="en-US" dirty="0"/>
          </a:p>
        </p:txBody>
      </p:sp>
      <p:sp>
        <p:nvSpPr>
          <p:cNvPr id="21" name="TextBox 20"/>
          <p:cNvSpPr txBox="1"/>
          <p:nvPr/>
        </p:nvSpPr>
        <p:spPr>
          <a:xfrm>
            <a:off x="7391400" y="1230658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NO</a:t>
            </a:r>
            <a:endParaRPr lang="en-US" dirty="0"/>
          </a:p>
        </p:txBody>
      </p:sp>
      <p:sp>
        <p:nvSpPr>
          <p:cNvPr id="22" name="TextBox 21"/>
          <p:cNvSpPr txBox="1"/>
          <p:nvPr/>
        </p:nvSpPr>
        <p:spPr>
          <a:xfrm>
            <a:off x="7390832" y="2148933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NO</a:t>
            </a:r>
            <a:endParaRPr lang="en-US" dirty="0"/>
          </a:p>
        </p:txBody>
      </p:sp>
      <p:sp>
        <p:nvSpPr>
          <p:cNvPr id="23" name="TextBox 22"/>
          <p:cNvSpPr txBox="1"/>
          <p:nvPr/>
        </p:nvSpPr>
        <p:spPr>
          <a:xfrm>
            <a:off x="7390832" y="2743200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NO</a:t>
            </a:r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7352164" y="4572000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NO</a:t>
            </a:r>
            <a:endParaRPr lang="en-US" dirty="0"/>
          </a:p>
        </p:txBody>
      </p:sp>
      <p:sp>
        <p:nvSpPr>
          <p:cNvPr id="25" name="TextBox 24"/>
          <p:cNvSpPr txBox="1"/>
          <p:nvPr/>
        </p:nvSpPr>
        <p:spPr>
          <a:xfrm>
            <a:off x="7366949" y="4023942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NO</a:t>
            </a:r>
            <a:endParaRPr lang="en-US" dirty="0"/>
          </a:p>
        </p:txBody>
      </p:sp>
      <p:sp>
        <p:nvSpPr>
          <p:cNvPr id="26" name="TextBox 25"/>
          <p:cNvSpPr txBox="1"/>
          <p:nvPr/>
        </p:nvSpPr>
        <p:spPr>
          <a:xfrm>
            <a:off x="7366949" y="3429000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NO</a:t>
            </a:r>
            <a:endParaRPr lang="en-US" dirty="0"/>
          </a:p>
        </p:txBody>
      </p:sp>
      <p:sp>
        <p:nvSpPr>
          <p:cNvPr id="27" name="TextBox 26"/>
          <p:cNvSpPr txBox="1"/>
          <p:nvPr/>
        </p:nvSpPr>
        <p:spPr>
          <a:xfrm>
            <a:off x="7055324" y="1618102"/>
            <a:ext cx="1447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YES! (1.47)</a:t>
            </a:r>
            <a:endParaRPr lang="en-US" dirty="0"/>
          </a:p>
        </p:txBody>
      </p:sp>
      <p:sp>
        <p:nvSpPr>
          <p:cNvPr id="28" name="TextBox 27"/>
          <p:cNvSpPr txBox="1"/>
          <p:nvPr/>
        </p:nvSpPr>
        <p:spPr>
          <a:xfrm>
            <a:off x="7055324" y="6015672"/>
            <a:ext cx="1447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YES! (1.83)</a:t>
            </a:r>
            <a:endParaRPr lang="en-US" dirty="0"/>
          </a:p>
        </p:txBody>
      </p:sp>
      <p:sp>
        <p:nvSpPr>
          <p:cNvPr id="29" name="TextBox 28"/>
          <p:cNvSpPr txBox="1"/>
          <p:nvPr/>
        </p:nvSpPr>
        <p:spPr>
          <a:xfrm>
            <a:off x="7055324" y="5174776"/>
            <a:ext cx="1447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YES! (1.44)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00403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21" grpId="0"/>
      <p:bldP spid="22" grpId="0"/>
      <p:bldP spid="23" grpId="0"/>
      <p:bldP spid="24" grpId="0"/>
      <p:bldP spid="25" grpId="0"/>
      <p:bldP spid="26" grpId="0"/>
      <p:bldP spid="27" grpId="0"/>
      <p:bldP spid="28" grpId="0"/>
      <p:bldP spid="2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0"/>
            <a:ext cx="8153400" cy="1066800"/>
          </a:xfrm>
        </p:spPr>
        <p:txBody>
          <a:bodyPr/>
          <a:lstStyle/>
          <a:p>
            <a:r>
              <a:rPr lang="en-US" dirty="0" smtClean="0"/>
              <a:t>Racial/ethnic disproportionality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7620000" cy="5486400"/>
          </a:xfrm>
        </p:spPr>
        <p:txBody>
          <a:bodyPr/>
          <a:lstStyle/>
          <a:p>
            <a:r>
              <a:rPr lang="en-US" dirty="0" smtClean="0"/>
              <a:t>From 2015-2016 CRDC</a:t>
            </a:r>
          </a:p>
          <a:p>
            <a:pPr lvl="1"/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197717"/>
              </p:ext>
            </p:extLst>
          </p:nvPr>
        </p:nvGraphicFramePr>
        <p:xfrm>
          <a:off x="457200" y="1524000"/>
          <a:ext cx="7467600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93520"/>
                <a:gridCol w="1493520"/>
                <a:gridCol w="1493520"/>
                <a:gridCol w="1493520"/>
                <a:gridCol w="149352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Group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% Arrested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OR vs White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% of arrests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% of pop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Black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0.26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3.59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36.1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15.3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Hispanic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0.11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1.46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24.0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25.0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White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0.07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--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33.1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50.1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533400" y="3429000"/>
            <a:ext cx="723900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 smtClean="0"/>
              <a:t>Imbalance within schools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dirty="0" smtClean="0"/>
              <a:t>92.3% of schools arrest the same proportion of Black and White students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dirty="0" smtClean="0"/>
              <a:t>3.2% (n = 2462) of schools arrest a greater proportion of White than Black student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dirty="0" smtClean="0"/>
              <a:t>4.5% (n = 3526) of schools arrest a greater proportion of Black than White students</a:t>
            </a:r>
          </a:p>
          <a:p>
            <a:pPr marL="1657350" lvl="3" indent="-285750">
              <a:buFont typeface="Arial" panose="020B0604020202020204" pitchFamily="34" charset="0"/>
              <a:buChar char="•"/>
            </a:pPr>
            <a:r>
              <a:rPr lang="en-US" dirty="0" smtClean="0"/>
              <a:t>114 of these schools have no White students</a:t>
            </a:r>
          </a:p>
          <a:p>
            <a:pPr marL="1657350" lvl="3" indent="-285750">
              <a:buFont typeface="Arial" panose="020B0604020202020204" pitchFamily="34" charset="0"/>
              <a:buChar char="•"/>
            </a:pPr>
            <a:r>
              <a:rPr lang="en-US" dirty="0" smtClean="0"/>
              <a:t>39% of these are 1-0 schools</a:t>
            </a:r>
          </a:p>
          <a:p>
            <a:pPr marL="1657350" lvl="3" indent="-285750">
              <a:buFont typeface="Arial" panose="020B0604020202020204" pitchFamily="34" charset="0"/>
              <a:buChar char="•"/>
            </a:pPr>
            <a:r>
              <a:rPr lang="en-US" dirty="0" smtClean="0"/>
              <a:t>About 25% of these schools arrest the same or more White students  but proportionally more Black students.  	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23343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915400" cy="914400"/>
          </a:xfrm>
        </p:spPr>
        <p:txBody>
          <a:bodyPr/>
          <a:lstStyle/>
          <a:p>
            <a:r>
              <a:rPr lang="en-US" dirty="0" smtClean="0"/>
              <a:t>Predictors of Black student arrests</a:t>
            </a:r>
            <a:endParaRPr lang="en-US" dirty="0"/>
          </a:p>
        </p:txBody>
      </p:sp>
      <p:graphicFrame>
        <p:nvGraphicFramePr>
          <p:cNvPr id="5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66870279"/>
              </p:ext>
            </p:extLst>
          </p:nvPr>
        </p:nvGraphicFramePr>
        <p:xfrm>
          <a:off x="457200" y="1066800"/>
          <a:ext cx="7620000" cy="4820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10000"/>
                <a:gridCol w="38100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Low vs Zero Arrests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High vs Zero Arrests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dirty="0" err="1" smtClean="0"/>
                        <a:t>Urbanicity</a:t>
                      </a:r>
                      <a:r>
                        <a:rPr lang="en-US" dirty="0" smtClean="0"/>
                        <a:t> (City</a:t>
                      </a:r>
                      <a:r>
                        <a:rPr lang="en-US" baseline="0" dirty="0" smtClean="0"/>
                        <a:t> 2.4x &gt; rural)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err="1" smtClean="0"/>
                        <a:t>Urbanicity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smtClean="0"/>
                        <a:t>(No</a:t>
                      </a:r>
                      <a:r>
                        <a:rPr lang="en-US" baseline="0" dirty="0" smtClean="0"/>
                        <a:t>)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Region (South</a:t>
                      </a:r>
                      <a:r>
                        <a:rPr lang="en-US" baseline="0" dirty="0" smtClean="0"/>
                        <a:t> 2.5x  &gt; Midwest)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Region </a:t>
                      </a:r>
                      <a:r>
                        <a:rPr lang="en-US" dirty="0" smtClean="0"/>
                        <a:t>(No</a:t>
                      </a:r>
                      <a:r>
                        <a:rPr lang="en-US" baseline="0" dirty="0" smtClean="0"/>
                        <a:t>)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Neighborhood crime (High 3.0X &gt; Low)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Neighborhood crime (No)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%Free</a:t>
                      </a:r>
                      <a:r>
                        <a:rPr lang="en-US" baseline="0" dirty="0" smtClean="0"/>
                        <a:t> lunch (No)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%Free</a:t>
                      </a:r>
                      <a:r>
                        <a:rPr lang="en-US" baseline="0" dirty="0" smtClean="0"/>
                        <a:t> lunch (No)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% students &lt;15</a:t>
                      </a:r>
                      <a:r>
                        <a:rPr lang="en-US" baseline="30000" dirty="0" smtClean="0"/>
                        <a:t>th</a:t>
                      </a:r>
                      <a:r>
                        <a:rPr lang="en-US" baseline="0" dirty="0" smtClean="0"/>
                        <a:t> percentile (No)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% students &lt;15</a:t>
                      </a:r>
                      <a:r>
                        <a:rPr lang="en-US" baseline="30000" dirty="0" smtClean="0"/>
                        <a:t>th</a:t>
                      </a:r>
                      <a:r>
                        <a:rPr lang="en-US" baseline="0" dirty="0" smtClean="0"/>
                        <a:t> percentile (No)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School</a:t>
                      </a:r>
                      <a:r>
                        <a:rPr lang="en-US" baseline="0" dirty="0" smtClean="0"/>
                        <a:t> misbehavior (No)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School</a:t>
                      </a:r>
                      <a:r>
                        <a:rPr lang="en-US" baseline="0" dirty="0" smtClean="0"/>
                        <a:t> misbehavior </a:t>
                      </a:r>
                      <a:r>
                        <a:rPr lang="en-US" baseline="0" dirty="0" smtClean="0"/>
                        <a:t>(No)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School crime (</a:t>
                      </a:r>
                      <a:r>
                        <a:rPr lang="en-US" baseline="0" dirty="0" smtClean="0"/>
                        <a:t>High 7.7x &gt; Low)</a:t>
                      </a:r>
                      <a:endParaRPr 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School crime </a:t>
                      </a:r>
                      <a:r>
                        <a:rPr lang="en-US" dirty="0" smtClean="0"/>
                        <a:t>(</a:t>
                      </a:r>
                      <a:r>
                        <a:rPr lang="en-US" baseline="0" dirty="0" smtClean="0"/>
                        <a:t>High 4.5x </a:t>
                      </a:r>
                      <a:r>
                        <a:rPr lang="en-US" baseline="0" dirty="0" smtClean="0"/>
                        <a:t>&gt; Low)</a:t>
                      </a:r>
                      <a:endParaRPr lang="en-US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Security measures (No)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Security measures (No)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Security</a:t>
                      </a:r>
                      <a:r>
                        <a:rPr lang="en-US" baseline="0" dirty="0" smtClean="0"/>
                        <a:t> personnel (No)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Security</a:t>
                      </a:r>
                      <a:r>
                        <a:rPr lang="en-US" baseline="0" dirty="0" smtClean="0"/>
                        <a:t> personnel </a:t>
                      </a:r>
                      <a:r>
                        <a:rPr lang="en-US" baseline="0" dirty="0" smtClean="0"/>
                        <a:t>(Yes)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baseline="0" dirty="0" smtClean="0"/>
                        <a:t>   --No effect of Guards only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baseline="0" dirty="0" smtClean="0"/>
                        <a:t>   --No effect of Guards only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   --Police only </a:t>
                      </a:r>
                      <a:r>
                        <a:rPr lang="en-US" dirty="0" smtClean="0"/>
                        <a:t>4.8x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smtClean="0"/>
                        <a:t>&gt; No personnel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   --No effect</a:t>
                      </a:r>
                      <a:r>
                        <a:rPr lang="en-US" baseline="0" dirty="0" smtClean="0"/>
                        <a:t> of Police only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   --Both </a:t>
                      </a:r>
                      <a:r>
                        <a:rPr lang="en-US" dirty="0" smtClean="0"/>
                        <a:t>4.6x </a:t>
                      </a:r>
                      <a:r>
                        <a:rPr lang="en-US" dirty="0" smtClean="0"/>
                        <a:t>&gt; No personnel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   --Both 5.0x &gt; No personnel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060426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jacency">
  <a:themeElements>
    <a:clrScheme name="Adjacency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jacency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130</TotalTime>
  <Words>1138</Words>
  <Application>Microsoft Office PowerPoint</Application>
  <PresentationFormat>On-screen Show (4:3)</PresentationFormat>
  <Paragraphs>249</Paragraphs>
  <Slides>10</Slides>
  <Notes>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Adjacency</vt:lpstr>
      <vt:lpstr>School Security Personnel and Student Arrests</vt:lpstr>
      <vt:lpstr>Research Questions</vt:lpstr>
      <vt:lpstr>Data and Measures</vt:lpstr>
      <vt:lpstr>Measures</vt:lpstr>
      <vt:lpstr>Personnel and Arrests</vt:lpstr>
      <vt:lpstr>Multiple Regression (multinomial)</vt:lpstr>
      <vt:lpstr>PowerPoint Presentation</vt:lpstr>
      <vt:lpstr>Racial/ethnic disproportionality</vt:lpstr>
      <vt:lpstr>Predictors of Black student arrests</vt:lpstr>
      <vt:lpstr>Unanswered questions/issues</vt:lpstr>
    </vt:vector>
  </TitlesOfParts>
  <Company>Canisius College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School Security Personnel and Student Arrests</dc:title>
  <dc:creator>its</dc:creator>
  <cp:lastModifiedBy>its</cp:lastModifiedBy>
  <cp:revision>21</cp:revision>
  <cp:lastPrinted>2018-10-20T20:08:11Z</cp:lastPrinted>
  <dcterms:created xsi:type="dcterms:W3CDTF">2018-10-20T18:01:12Z</dcterms:created>
  <dcterms:modified xsi:type="dcterms:W3CDTF">2018-10-20T20:11:52Z</dcterms:modified>
</cp:coreProperties>
</file>